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9"/>
  </p:notesMasterIdLst>
  <p:sldIdLst>
    <p:sldId id="306" r:id="rId2"/>
    <p:sldId id="441" r:id="rId3"/>
    <p:sldId id="442" r:id="rId4"/>
    <p:sldId id="443" r:id="rId5"/>
    <p:sldId id="425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7" r:id="rId15"/>
    <p:sldId id="438" r:id="rId16"/>
    <p:sldId id="439" r:id="rId17"/>
    <p:sldId id="440" r:id="rId18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7" autoAdjust="0"/>
    <p:restoredTop sz="96482" autoAdjust="0"/>
  </p:normalViewPr>
  <p:slideViewPr>
    <p:cSldViewPr>
      <p:cViewPr>
        <p:scale>
          <a:sx n="80" d="100"/>
          <a:sy n="80" d="100"/>
        </p:scale>
        <p:origin x="-2664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Computer graphics </a:t>
            </a:r>
            <a:r>
              <a:rPr lang="cs-CZ" b="1" dirty="0" smtClean="0"/>
              <a:t>III – </a:t>
            </a:r>
            <a:br>
              <a:rPr lang="cs-CZ" b="1" dirty="0" smtClean="0"/>
            </a:br>
            <a:r>
              <a:rPr lang="en-US" b="1" dirty="0" smtClean="0"/>
              <a:t>Low-discrepancy sequences and quasi-Monte Carlo methods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Van der </a:t>
            </a:r>
            <a:r>
              <a:rPr lang="cs-CZ" dirty="0" err="1" smtClean="0"/>
              <a:t>Corput</a:t>
            </a:r>
            <a:r>
              <a:rPr lang="cs-CZ" dirty="0" smtClean="0"/>
              <a:t> </a:t>
            </a:r>
            <a:r>
              <a:rPr lang="cs-CZ" dirty="0" err="1" smtClean="0"/>
              <a:t>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b ... </a:t>
            </a:r>
            <a:r>
              <a:rPr lang="cs-CZ" b="1" dirty="0" smtClean="0"/>
              <a:t>Base</a:t>
            </a:r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radical</a:t>
            </a:r>
            <a:r>
              <a:rPr lang="cs-CZ" dirty="0" smtClean="0"/>
              <a:t> inverse</a:t>
            </a:r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3641576"/>
            <a:ext cx="5295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864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Van der </a:t>
            </a:r>
            <a:r>
              <a:rPr lang="cs-CZ" dirty="0" err="1" smtClean="0"/>
              <a:t>Corput</a:t>
            </a:r>
            <a:r>
              <a:rPr lang="cs-CZ" dirty="0" smtClean="0"/>
              <a:t> </a:t>
            </a:r>
            <a:r>
              <a:rPr lang="cs-CZ" dirty="0" err="1" smtClean="0"/>
              <a:t>Sequence</a:t>
            </a:r>
            <a:r>
              <a:rPr lang="cs-CZ" dirty="0" smtClean="0"/>
              <a:t> (base </a:t>
            </a:r>
            <a:r>
              <a:rPr lang="cs-CZ" i="1" dirty="0" smtClean="0"/>
              <a:t>b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5576" y="2152015"/>
            <a:ext cx="78488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RadicalInverse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Base,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i)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double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Digit, Radical, Inverse;</a:t>
            </a:r>
          </a:p>
          <a:p>
            <a:r>
              <a:rPr lang="fr-FR" sz="1600" dirty="0" smtClean="0">
                <a:latin typeface="Courier New" pitchFamily="49" charset="0"/>
                <a:cs typeface="Courier New" pitchFamily="49" charset="0"/>
              </a:rPr>
              <a:t>	Digit 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= Radical = 1.0 / (double) Base;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Inverse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0.0;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while(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{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fr-FR" sz="1600" dirty="0" smtClean="0">
                <a:latin typeface="Courier New" pitchFamily="49" charset="0"/>
                <a:cs typeface="Courier New" pitchFamily="49" charset="0"/>
              </a:rPr>
              <a:t>		Inverse 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+= Digit * (double) (i % Base);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Digit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*= Radical;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/= Base;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return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Inverse;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39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Radical inversion based points in higher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8840"/>
            <a:ext cx="8839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19446"/>
            <a:ext cx="2964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Image credit: Alexander Keller</a:t>
            </a:r>
            <a:endParaRPr lang="en-US" sz="1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225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in path tracing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62165"/>
          </a:xfrm>
        </p:spPr>
        <p:txBody>
          <a:bodyPr/>
          <a:lstStyle/>
          <a:p>
            <a:r>
              <a:rPr lang="en-US" b="1" dirty="0" smtClean="0"/>
              <a:t>Objective</a:t>
            </a:r>
            <a:r>
              <a:rPr lang="en-US" dirty="0" smtClean="0"/>
              <a:t>: Generated paths should cover the entire high-dimensional path space uniformly</a:t>
            </a:r>
          </a:p>
          <a:p>
            <a:endParaRPr lang="en-US" dirty="0" smtClean="0"/>
          </a:p>
          <a:p>
            <a:r>
              <a:rPr lang="en-US" b="1" dirty="0" smtClean="0"/>
              <a:t>Approach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Paths are interpreted as “points” in a high-dimensional path space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Each path is defined by a long vector of “random numbers”</a:t>
            </a:r>
          </a:p>
          <a:p>
            <a:pPr lvl="2"/>
            <a:r>
              <a:rPr lang="en-US" b="1" dirty="0" smtClean="0"/>
              <a:t>Subsequent random events </a:t>
            </a:r>
            <a:r>
              <a:rPr lang="en-US" dirty="0" smtClean="0"/>
              <a:t>along a single path use </a:t>
            </a:r>
            <a:r>
              <a:rPr lang="en-US" b="1" dirty="0" smtClean="0"/>
              <a:t>subsequent components</a:t>
            </a:r>
            <a:r>
              <a:rPr lang="en-US" dirty="0" smtClean="0"/>
              <a:t> of the </a:t>
            </a:r>
            <a:r>
              <a:rPr lang="en-US" b="1" dirty="0" smtClean="0"/>
              <a:t>same </a:t>
            </a:r>
            <a:r>
              <a:rPr lang="en-US" dirty="0" smtClean="0"/>
              <a:t>vector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Only when tracing the next path, we switch to a brand new “random vector”  (e.g. next vector from a </a:t>
            </a:r>
            <a:r>
              <a:rPr lang="en-US" dirty="0" err="1" smtClean="0"/>
              <a:t>Halton</a:t>
            </a:r>
            <a:r>
              <a:rPr lang="en-US" dirty="0" smtClean="0"/>
              <a:t> sequence)</a:t>
            </a: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4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Quasi</a:t>
            </a:r>
            <a:r>
              <a:rPr lang="en-US" sz="2800" dirty="0" smtClean="0"/>
              <a:t>-</a:t>
            </a:r>
            <a:r>
              <a:rPr lang="cs-CZ" sz="2800" dirty="0" smtClean="0"/>
              <a:t>Monte Carlo</a:t>
            </a:r>
            <a:r>
              <a:rPr lang="en-US" sz="2800" dirty="0" smtClean="0"/>
              <a:t> </a:t>
            </a:r>
            <a:r>
              <a:rPr lang="cs-CZ" sz="2800" dirty="0"/>
              <a:t>(QMC) </a:t>
            </a:r>
            <a:r>
              <a:rPr lang="en-US" sz="2800" dirty="0" smtClean="0"/>
              <a:t>Methods</a:t>
            </a:r>
            <a:endParaRPr lang="en-US" sz="2800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Disadvantages of </a:t>
            </a:r>
            <a:r>
              <a:rPr lang="cs-CZ" dirty="0" smtClean="0"/>
              <a:t>QMC: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en-US" dirty="0" smtClean="0"/>
              <a:t>Regular patterns can appear in the images </a:t>
            </a:r>
            <a:r>
              <a:rPr lang="cs-CZ" dirty="0" smtClean="0"/>
              <a:t>(</a:t>
            </a:r>
            <a:r>
              <a:rPr lang="en-US" dirty="0" smtClean="0"/>
              <a:t>instead of the more acceptable noise in purely random MC</a:t>
            </a:r>
            <a:r>
              <a:rPr lang="cs-CZ" dirty="0" smtClean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612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Stratified sampling</a:t>
            </a:r>
            <a:endParaRPr lang="en-US" b="1" dirty="0"/>
          </a:p>
        </p:txBody>
      </p:sp>
      <p:pic>
        <p:nvPicPr>
          <p:cNvPr id="304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412875"/>
            <a:ext cx="55356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4132" name="Text Box 4"/>
          <p:cNvSpPr txBox="1">
            <a:spLocks noChangeArrowheads="1"/>
          </p:cNvSpPr>
          <p:nvPr/>
        </p:nvSpPr>
        <p:spPr bwMode="auto">
          <a:xfrm rot="16200000">
            <a:off x="6389283" y="3499922"/>
            <a:ext cx="23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Henrik Wann Jensen</a:t>
            </a:r>
            <a:endParaRPr lang="en-US">
              <a:latin typeface="+mj-lt"/>
            </a:endParaRP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3546475" y="5870575"/>
            <a:ext cx="19880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+mj-lt"/>
              </a:rPr>
              <a:t>10 </a:t>
            </a:r>
            <a:r>
              <a:rPr lang="en-US" dirty="0" smtClean="0">
                <a:latin typeface="+mj-lt"/>
              </a:rPr>
              <a:t>paths per pixel</a:t>
            </a:r>
            <a:endParaRPr lang="en-US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910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Quasi-</a:t>
            </a:r>
            <a:r>
              <a:rPr lang="cs-CZ" b="1" dirty="0" err="1"/>
              <a:t>Monte</a:t>
            </a:r>
            <a:r>
              <a:rPr lang="cs-CZ" b="1" dirty="0"/>
              <a:t> </a:t>
            </a:r>
            <a:r>
              <a:rPr lang="cs-CZ" b="1" dirty="0" err="1"/>
              <a:t>Carlo</a:t>
            </a:r>
            <a:endParaRPr lang="en-US" b="1" dirty="0"/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 rot="16200000">
            <a:off x="6389283" y="3499922"/>
            <a:ext cx="23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Henrik Wann Jensen</a:t>
            </a:r>
            <a:endParaRPr lang="en-US">
              <a:latin typeface="+mj-lt"/>
            </a:endParaRP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3546475" y="5870575"/>
            <a:ext cx="19880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+mj-lt"/>
              </a:rPr>
              <a:t>10 </a:t>
            </a:r>
            <a:r>
              <a:rPr lang="cs-CZ" dirty="0" err="1">
                <a:latin typeface="+mj-lt"/>
              </a:rPr>
              <a:t>paths</a:t>
            </a:r>
            <a:r>
              <a:rPr lang="cs-CZ" dirty="0">
                <a:latin typeface="+mj-lt"/>
              </a:rPr>
              <a:t> per pixel</a:t>
            </a:r>
            <a:endParaRPr lang="en-US" dirty="0">
              <a:latin typeface="+mj-lt"/>
            </a:endParaRPr>
          </a:p>
        </p:txBody>
      </p:sp>
      <p:pic>
        <p:nvPicPr>
          <p:cNvPr id="3061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412875"/>
            <a:ext cx="55356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760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Fixní náhodná sekvence</a:t>
            </a:r>
            <a:endParaRPr lang="en-US" b="1" dirty="0"/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 rot="16200000">
            <a:off x="6389283" y="3499922"/>
            <a:ext cx="23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Henrik Wann Jensen</a:t>
            </a:r>
            <a:endParaRPr lang="en-US">
              <a:latin typeface="+mj-lt"/>
            </a:endParaRP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3546475" y="5870575"/>
            <a:ext cx="19880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+mj-lt"/>
              </a:rPr>
              <a:t>10 </a:t>
            </a:r>
            <a:r>
              <a:rPr lang="en-US" dirty="0" smtClean="0">
                <a:latin typeface="+mj-lt"/>
              </a:rPr>
              <a:t>paths per pixel</a:t>
            </a:r>
            <a:endParaRPr lang="en-US" dirty="0">
              <a:latin typeface="+mj-lt"/>
            </a:endParaRPr>
          </a:p>
        </p:txBody>
      </p:sp>
      <p:pic>
        <p:nvPicPr>
          <p:cNvPr id="3072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412875"/>
            <a:ext cx="55356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723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Quasi-Monte Carlo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30725"/>
          </a:xfrm>
        </p:spPr>
        <p:txBody>
          <a:bodyPr/>
          <a:lstStyle/>
          <a:p>
            <a:r>
              <a:rPr lang="en-US" dirty="0" smtClean="0"/>
              <a:t>Goal</a:t>
            </a:r>
            <a:r>
              <a:rPr lang="cs-CZ" dirty="0" smtClean="0"/>
              <a:t>: </a:t>
            </a:r>
            <a:r>
              <a:rPr lang="en-US" dirty="0" smtClean="0"/>
              <a:t>Use point sequences that cover </a:t>
            </a:r>
            <a:r>
              <a:rPr lang="en-US" dirty="0" smtClean="0"/>
              <a:t>the integration </a:t>
            </a:r>
            <a:r>
              <a:rPr lang="en-US" dirty="0"/>
              <a:t>d</a:t>
            </a:r>
            <a:r>
              <a:rPr lang="en-US" dirty="0" smtClean="0"/>
              <a:t>omain as uniformly as possible, while keeping a ‘randomized’ look of the point set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24944"/>
            <a:ext cx="6401594" cy="22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4793" y="5157192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Low Discrepancy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(more uniform)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3511" y="5157192"/>
            <a:ext cx="2098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High Discrepancy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(clusters of points)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293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Transformation of point sets</a:t>
            </a:r>
            <a:endParaRPr lang="en-US" b="1" dirty="0"/>
          </a:p>
        </p:txBody>
      </p:sp>
      <p:pic>
        <p:nvPicPr>
          <p:cNvPr id="283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124744"/>
            <a:ext cx="7200000" cy="531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519446"/>
            <a:ext cx="2964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Image credit: Alexander Keller</a:t>
            </a:r>
            <a:endParaRPr lang="en-US" sz="160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836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cs-CZ" b="1" dirty="0" smtClean="0"/>
              <a:t>MC </a:t>
            </a:r>
            <a:r>
              <a:rPr lang="en-US" b="1" dirty="0" smtClean="0"/>
              <a:t>vs. </a:t>
            </a:r>
            <a:r>
              <a:rPr lang="cs-CZ" b="1" dirty="0" smtClean="0"/>
              <a:t>QMC</a:t>
            </a:r>
            <a:endParaRPr lang="en-US" b="1" dirty="0"/>
          </a:p>
        </p:txBody>
      </p:sp>
      <p:pic>
        <p:nvPicPr>
          <p:cNvPr id="285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412776"/>
            <a:ext cx="7200000" cy="486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519446"/>
            <a:ext cx="2964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Image credit: Alexander Keller</a:t>
            </a:r>
            <a:endParaRPr lang="en-US" sz="160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217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Quasi </a:t>
            </a:r>
            <a:r>
              <a:rPr lang="cs-CZ" sz="2800" dirty="0"/>
              <a:t>Monte Carlo (QMC</a:t>
            </a:r>
            <a:r>
              <a:rPr lang="cs-CZ" sz="2800" dirty="0" smtClean="0"/>
              <a:t>)</a:t>
            </a:r>
            <a:r>
              <a:rPr lang="en-US" sz="2800" dirty="0" smtClean="0"/>
              <a:t> methods</a:t>
            </a:r>
            <a:endParaRPr lang="en-US" sz="2800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of strictly deterministic sequences instead of random numbers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All formulas as in MC</a:t>
            </a:r>
            <a:r>
              <a:rPr lang="cs-CZ" dirty="0" smtClean="0"/>
              <a:t>, </a:t>
            </a:r>
            <a:r>
              <a:rPr lang="en-US" dirty="0" smtClean="0"/>
              <a:t>just the underlying proofs cannot reply on the probability theory (nothing is random)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Based on sequences </a:t>
            </a:r>
            <a:r>
              <a:rPr lang="en-US" b="1" dirty="0" smtClean="0"/>
              <a:t>low-discrepancy sequences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839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discrepancy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</a:t>
            </a:r>
            <a:r>
              <a:rPr lang="en-US" dirty="0" smtClean="0"/>
              <a:t>-dimensional “brick” function: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cs-CZ" dirty="0" smtClean="0"/>
          </a:p>
          <a:p>
            <a:r>
              <a:rPr lang="en-US" dirty="0" smtClean="0"/>
              <a:t>True volume of the “brick” function:</a:t>
            </a:r>
          </a:p>
          <a:p>
            <a:endParaRPr lang="en-US" dirty="0" smtClean="0"/>
          </a:p>
          <a:p>
            <a:r>
              <a:rPr lang="en-US" dirty="0" smtClean="0"/>
              <a:t>MC estimate of the volume of the “brick”: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54081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869615"/>
            <a:ext cx="1877378" cy="35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939441"/>
            <a:ext cx="2494598" cy="86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99792" y="5939988"/>
            <a:ext cx="325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total number of sample points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5661248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number of sample points that </a:t>
            </a:r>
            <a:br>
              <a:rPr lang="en-US" dirty="0" smtClean="0">
                <a:solidFill>
                  <a:srgbClr val="0070C0"/>
                </a:solidFill>
                <a:latin typeface="+mj-lt"/>
              </a:rPr>
            </a:br>
            <a:r>
              <a:rPr lang="en-US" dirty="0" smtClean="0">
                <a:solidFill>
                  <a:srgbClr val="0070C0"/>
                </a:solidFill>
                <a:latin typeface="+mj-lt"/>
              </a:rPr>
              <a:t>actually fell inside the “brick”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436096" y="5229200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27984" y="5661248"/>
            <a:ext cx="43204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2"/>
          <p:cNvGrpSpPr/>
          <p:nvPr/>
        </p:nvGrpSpPr>
        <p:grpSpPr>
          <a:xfrm>
            <a:off x="539552" y="4869160"/>
            <a:ext cx="2028426" cy="1477186"/>
            <a:chOff x="5580112" y="2564904"/>
            <a:chExt cx="3017218" cy="2197266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52868" t="3173"/>
            <a:stretch>
              <a:fillRect/>
            </a:stretch>
          </p:blipFill>
          <p:spPr bwMode="auto">
            <a:xfrm>
              <a:off x="5580112" y="2564904"/>
              <a:ext cx="3017218" cy="219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5776380" y="3140968"/>
              <a:ext cx="1387908" cy="1440160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69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Discrepancy (of a point sequence) is the maximum possible error of the MC </a:t>
            </a:r>
            <a:r>
              <a:rPr lang="en-US" dirty="0" err="1" smtClean="0"/>
              <a:t>quadrature</a:t>
            </a:r>
            <a:r>
              <a:rPr lang="en-US" dirty="0" smtClean="0"/>
              <a:t> of the “brick” function over all possible brick shapes: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serves as a measure of the uniformity of a point set</a:t>
            </a:r>
          </a:p>
          <a:p>
            <a:pPr lvl="1"/>
            <a:r>
              <a:rPr lang="en-US" dirty="0" smtClean="0"/>
              <a:t>must converge to zero as N -&gt; </a:t>
            </a:r>
            <a:r>
              <a:rPr lang="en-US" dirty="0" err="1" smtClean="0"/>
              <a:t>infty</a:t>
            </a:r>
            <a:endParaRPr lang="en-US" dirty="0" smtClean="0"/>
          </a:p>
          <a:p>
            <a:pPr lvl="1"/>
            <a:r>
              <a:rPr lang="en-US" dirty="0" smtClean="0"/>
              <a:t>the lower the better (cf. </a:t>
            </a:r>
            <a:r>
              <a:rPr lang="en-US" b="1" dirty="0" err="1" smtClean="0"/>
              <a:t>Koksma-Hlawka</a:t>
            </a:r>
            <a:r>
              <a:rPr lang="en-US" b="1" dirty="0" smtClean="0"/>
              <a:t> Inequality</a:t>
            </a:r>
            <a:r>
              <a:rPr lang="en-US" dirty="0" smtClean="0"/>
              <a:t>)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68960"/>
            <a:ext cx="5735003" cy="89154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624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Koksma-Hlawka</a:t>
            </a:r>
            <a:r>
              <a:rPr lang="en-US" dirty="0" smtClean="0"/>
              <a:t>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Koksma-Hlawka</a:t>
            </a:r>
            <a:r>
              <a:rPr lang="en-US" dirty="0" smtClean="0"/>
              <a:t> inequality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en-US" dirty="0" smtClean="0"/>
              <a:t>the KH inequality only applies to </a:t>
            </a:r>
            <a:r>
              <a:rPr lang="en-US" i="1" dirty="0" smtClean="0"/>
              <a:t>f</a:t>
            </a:r>
            <a:r>
              <a:rPr lang="en-US" dirty="0" smtClean="0"/>
              <a:t> with finite variation</a:t>
            </a:r>
          </a:p>
          <a:p>
            <a:pPr lvl="1"/>
            <a:r>
              <a:rPr lang="en-US" dirty="0" smtClean="0"/>
              <a:t>QMC can still be applied even if the variation of f is infinite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4"/>
            <a:ext cx="6643688" cy="107156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5652120" y="2132856"/>
            <a:ext cx="36004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0152" y="1700808"/>
            <a:ext cx="217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„</a:t>
            </a:r>
            <a:r>
              <a:rPr lang="cs-CZ" sz="2400" dirty="0" err="1" smtClean="0">
                <a:latin typeface="+mj-lt"/>
              </a:rPr>
              <a:t>variation</a:t>
            </a:r>
            <a:r>
              <a:rPr lang="cs-CZ" sz="2400" dirty="0" smtClean="0">
                <a:latin typeface="+mj-lt"/>
              </a:rPr>
              <a:t>“ </a:t>
            </a:r>
            <a:r>
              <a:rPr lang="cs-CZ" sz="2400" dirty="0" err="1" smtClean="0">
                <a:latin typeface="+mj-lt"/>
              </a:rPr>
              <a:t>of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i="1" dirty="0" smtClean="0">
                <a:latin typeface="+mj-lt"/>
              </a:rPr>
              <a:t>f</a:t>
            </a:r>
            <a:endParaRPr lang="en-US" sz="2400" i="1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134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Van der Corput Sequence </a:t>
            </a:r>
            <a:r>
              <a:rPr lang="en-US" dirty="0" smtClean="0"/>
              <a:t>(base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cs-CZ" dirty="0" smtClean="0"/>
          </a:p>
          <a:p>
            <a:endParaRPr lang="cs-CZ" dirty="0" smtClean="0"/>
          </a:p>
          <a:p>
            <a:endParaRPr lang="en-US" dirty="0" smtClean="0"/>
          </a:p>
          <a:p>
            <a:r>
              <a:rPr lang="en-US" dirty="0" smtClean="0"/>
              <a:t>point placed in the middle of the interval</a:t>
            </a:r>
          </a:p>
          <a:p>
            <a:r>
              <a:rPr lang="en-US" dirty="0" smtClean="0"/>
              <a:t>then the interval is divided in half</a:t>
            </a:r>
            <a:endParaRPr lang="cs-CZ" dirty="0" smtClean="0"/>
          </a:p>
          <a:p>
            <a:r>
              <a:rPr lang="cs-CZ" dirty="0" smtClean="0"/>
              <a:t>has </a:t>
            </a:r>
            <a:r>
              <a:rPr lang="cs-CZ" dirty="0" err="1" smtClean="0"/>
              <a:t>low</a:t>
            </a:r>
            <a:r>
              <a:rPr lang="cs-CZ" dirty="0" smtClean="0"/>
              <a:t>-</a:t>
            </a:r>
            <a:r>
              <a:rPr lang="cs-CZ" dirty="0" err="1" smtClean="0"/>
              <a:t>discrepancy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420" y="1919084"/>
            <a:ext cx="4709160" cy="244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19446"/>
            <a:ext cx="33249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Table credit: Laszlo </a:t>
            </a:r>
            <a:r>
              <a:rPr lang="en-US" sz="1600" dirty="0" err="1" smtClean="0">
                <a:latin typeface="+mj-lt"/>
              </a:rPr>
              <a:t>Szirmay-Kalos</a:t>
            </a:r>
            <a:endParaRPr lang="en-US" sz="1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793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5020</TotalTime>
  <Words>600</Words>
  <Application>Microsoft Office PowerPoint</Application>
  <PresentationFormat>Předvádění na obrazovce (4:3)</PresentationFormat>
  <Paragraphs>118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Hrany</vt:lpstr>
      <vt:lpstr>Computer graphics III –  Low-discrepancy sequences and quasi-Monte Carlo methods</vt:lpstr>
      <vt:lpstr>Quasi-Monte Carlo</vt:lpstr>
      <vt:lpstr>Transformation of point sets</vt:lpstr>
      <vt:lpstr>MC vs. QMC</vt:lpstr>
      <vt:lpstr>Quasi Monte Carlo (QMC) methods</vt:lpstr>
      <vt:lpstr>Defining discrepancy</vt:lpstr>
      <vt:lpstr>Discrepancy</vt:lpstr>
      <vt:lpstr>Koksma-Hlawka inequality</vt:lpstr>
      <vt:lpstr>Van der Corput Sequence (base 2)</vt:lpstr>
      <vt:lpstr>Van der Corput Sequence</vt:lpstr>
      <vt:lpstr>Van der Corput Sequence (base b)</vt:lpstr>
      <vt:lpstr>Radical inversion based points in higher dimension</vt:lpstr>
      <vt:lpstr>Use in path tracing</vt:lpstr>
      <vt:lpstr>Quasi-Monte Carlo (QMC) Methods</vt:lpstr>
      <vt:lpstr>Stratified sampling</vt:lpstr>
      <vt:lpstr>Quasi-Monte Carlo</vt:lpstr>
      <vt:lpstr>Fixní náhodná sekvence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Quasi-Monte Carlo - Computer graphics III (NPGR010)</dc:title>
  <dc:creator>Jaroslav Křivánek</dc:creator>
  <cp:lastModifiedBy>jarda</cp:lastModifiedBy>
  <cp:revision>3132</cp:revision>
  <dcterms:created xsi:type="dcterms:W3CDTF">2006-11-17T09:10:54Z</dcterms:created>
  <dcterms:modified xsi:type="dcterms:W3CDTF">2015-11-25T08:34:50Z</dcterms:modified>
</cp:coreProperties>
</file>